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4" r:id="rId7"/>
    <p:sldId id="269" r:id="rId8"/>
    <p:sldId id="260" r:id="rId9"/>
    <p:sldId id="263" r:id="rId10"/>
    <p:sldId id="262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A5CA7-48CC-4A8E-BA6E-65C2C4B8D610}" v="221" dt="2025-09-02T10:40:2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27FA5CA7-48CC-4A8E-BA6E-65C2C4B8D610}"/>
    <pc:docChg chg="undo custSel addSld delSld modSld">
      <pc:chgData name="Fares Makki" userId="d0c14dd2-ce13-49c4-820b-c6a5e60d5a8d" providerId="ADAL" clId="{27FA5CA7-48CC-4A8E-BA6E-65C2C4B8D610}" dt="2025-09-02T10:41:17.457" v="4556" actId="2696"/>
      <pc:docMkLst>
        <pc:docMk/>
      </pc:docMkLst>
      <pc:sldChg chg="modSp new mod">
        <pc:chgData name="Fares Makki" userId="d0c14dd2-ce13-49c4-820b-c6a5e60d5a8d" providerId="ADAL" clId="{27FA5CA7-48CC-4A8E-BA6E-65C2C4B8D610}" dt="2024-08-26T16:41:34.352" v="419" actId="20577"/>
        <pc:sldMkLst>
          <pc:docMk/>
          <pc:sldMk cId="3566974051" sldId="258"/>
        </pc:sldMkLst>
      </pc:sldChg>
      <pc:sldChg chg="addSp modSp new mod">
        <pc:chgData name="Fares Makki" userId="d0c14dd2-ce13-49c4-820b-c6a5e60d5a8d" providerId="ADAL" clId="{27FA5CA7-48CC-4A8E-BA6E-65C2C4B8D610}" dt="2024-08-26T16:46:00.015" v="423" actId="14100"/>
        <pc:sldMkLst>
          <pc:docMk/>
          <pc:sldMk cId="3481611076" sldId="259"/>
        </pc:sldMkLst>
      </pc:sldChg>
      <pc:sldChg chg="addSp modSp new mod modNotesTx">
        <pc:chgData name="Fares Makki" userId="d0c14dd2-ce13-49c4-820b-c6a5e60d5a8d" providerId="ADAL" clId="{27FA5CA7-48CC-4A8E-BA6E-65C2C4B8D610}" dt="2024-08-26T17:21:47.584" v="1656" actId="14100"/>
        <pc:sldMkLst>
          <pc:docMk/>
          <pc:sldMk cId="791230077" sldId="260"/>
        </pc:sldMkLst>
      </pc:sldChg>
      <pc:sldChg chg="addSp modSp new mod">
        <pc:chgData name="Fares Makki" userId="d0c14dd2-ce13-49c4-820b-c6a5e60d5a8d" providerId="ADAL" clId="{27FA5CA7-48CC-4A8E-BA6E-65C2C4B8D610}" dt="2024-08-26T16:57:17.816" v="1110" actId="207"/>
        <pc:sldMkLst>
          <pc:docMk/>
          <pc:sldMk cId="2490377462" sldId="261"/>
        </pc:sldMkLst>
      </pc:sldChg>
      <pc:sldChg chg="addSp modSp new mod">
        <pc:chgData name="Fares Makki" userId="d0c14dd2-ce13-49c4-820b-c6a5e60d5a8d" providerId="ADAL" clId="{27FA5CA7-48CC-4A8E-BA6E-65C2C4B8D610}" dt="2024-08-26T17:28:39.342" v="2180" actId="14100"/>
        <pc:sldMkLst>
          <pc:docMk/>
          <pc:sldMk cId="1558279883" sldId="262"/>
        </pc:sldMkLst>
      </pc:sldChg>
      <pc:sldChg chg="addSp delSp modSp add mod">
        <pc:chgData name="Fares Makki" userId="d0c14dd2-ce13-49c4-820b-c6a5e60d5a8d" providerId="ADAL" clId="{27FA5CA7-48CC-4A8E-BA6E-65C2C4B8D610}" dt="2024-08-26T17:10:06.554" v="1580" actId="1076"/>
        <pc:sldMkLst>
          <pc:docMk/>
          <pc:sldMk cId="3594784220" sldId="263"/>
        </pc:sldMkLst>
      </pc:sldChg>
      <pc:sldChg chg="addSp modSp new mod modAnim">
        <pc:chgData name="Fares Makki" userId="d0c14dd2-ce13-49c4-820b-c6a5e60d5a8d" providerId="ADAL" clId="{27FA5CA7-48CC-4A8E-BA6E-65C2C4B8D610}" dt="2024-08-27T06:49:24.330" v="4286" actId="1076"/>
        <pc:sldMkLst>
          <pc:docMk/>
          <pc:sldMk cId="718296995" sldId="264"/>
        </pc:sldMkLst>
      </pc:sldChg>
      <pc:sldChg chg="addSp delSp modSp new mod modNotesTx">
        <pc:chgData name="Fares Makki" userId="d0c14dd2-ce13-49c4-820b-c6a5e60d5a8d" providerId="ADAL" clId="{27FA5CA7-48CC-4A8E-BA6E-65C2C4B8D610}" dt="2025-09-01T08:20:17.511" v="4386" actId="20577"/>
        <pc:sldMkLst>
          <pc:docMk/>
          <pc:sldMk cId="664790913" sldId="265"/>
        </pc:sldMkLst>
      </pc:sldChg>
      <pc:sldChg chg="addSp modSp new mod">
        <pc:chgData name="Fares Makki" userId="d0c14dd2-ce13-49c4-820b-c6a5e60d5a8d" providerId="ADAL" clId="{27FA5CA7-48CC-4A8E-BA6E-65C2C4B8D610}" dt="2024-08-26T17:39:39.194" v="2981" actId="1076"/>
        <pc:sldMkLst>
          <pc:docMk/>
          <pc:sldMk cId="3785080048" sldId="266"/>
        </pc:sldMkLst>
      </pc:sldChg>
      <pc:sldChg chg="addSp modSp new mod modNotesTx">
        <pc:chgData name="Fares Makki" userId="d0c14dd2-ce13-49c4-820b-c6a5e60d5a8d" providerId="ADAL" clId="{27FA5CA7-48CC-4A8E-BA6E-65C2C4B8D610}" dt="2024-08-26T17:48:42.453" v="3536" actId="20577"/>
        <pc:sldMkLst>
          <pc:docMk/>
          <pc:sldMk cId="3254073260" sldId="267"/>
        </pc:sldMkLst>
      </pc:sldChg>
      <pc:sldChg chg="modSp new mod">
        <pc:chgData name="Fares Makki" userId="d0c14dd2-ce13-49c4-820b-c6a5e60d5a8d" providerId="ADAL" clId="{27FA5CA7-48CC-4A8E-BA6E-65C2C4B8D610}" dt="2024-08-27T06:15:54.939" v="3633" actId="5793"/>
        <pc:sldMkLst>
          <pc:docMk/>
          <pc:sldMk cId="3977941691" sldId="268"/>
        </pc:sldMkLst>
      </pc:sldChg>
      <pc:sldChg chg="addSp delSp modSp new mod modNotesTx">
        <pc:chgData name="Fares Makki" userId="d0c14dd2-ce13-49c4-820b-c6a5e60d5a8d" providerId="ADAL" clId="{27FA5CA7-48CC-4A8E-BA6E-65C2C4B8D610}" dt="2024-08-27T06:50:24.636" v="4339" actId="20577"/>
        <pc:sldMkLst>
          <pc:docMk/>
          <pc:sldMk cId="2688034238" sldId="269"/>
        </pc:sldMkLst>
      </pc:sldChg>
      <pc:sldChg chg="addSp delSp modSp new mod">
        <pc:chgData name="Fares Makki" userId="d0c14dd2-ce13-49c4-820b-c6a5e60d5a8d" providerId="ADAL" clId="{27FA5CA7-48CC-4A8E-BA6E-65C2C4B8D610}" dt="2025-09-02T10:36:24.258" v="4410" actId="1076"/>
        <pc:sldMkLst>
          <pc:docMk/>
          <pc:sldMk cId="1718999044" sldId="270"/>
        </pc:sldMkLst>
        <pc:spChg chg="del">
          <ac:chgData name="Fares Makki" userId="d0c14dd2-ce13-49c4-820b-c6a5e60d5a8d" providerId="ADAL" clId="{27FA5CA7-48CC-4A8E-BA6E-65C2C4B8D610}" dt="2025-09-02T10:34:52.442" v="4388"/>
          <ac:spMkLst>
            <pc:docMk/>
            <pc:sldMk cId="1718999044" sldId="270"/>
            <ac:spMk id="3" creationId="{602C8A94-396C-0211-8770-FD79EAD4584D}"/>
          </ac:spMkLst>
        </pc:spChg>
        <pc:picChg chg="add mod modCrop">
          <ac:chgData name="Fares Makki" userId="d0c14dd2-ce13-49c4-820b-c6a5e60d5a8d" providerId="ADAL" clId="{27FA5CA7-48CC-4A8E-BA6E-65C2C4B8D610}" dt="2025-09-02T10:36:24.258" v="4410" actId="1076"/>
          <ac:picMkLst>
            <pc:docMk/>
            <pc:sldMk cId="1718999044" sldId="270"/>
            <ac:picMk id="5" creationId="{CAE5EBB7-F2C2-3BB6-0AA7-849375B433B7}"/>
          </ac:picMkLst>
        </pc:picChg>
        <pc:picChg chg="add mod modCrop">
          <ac:chgData name="Fares Makki" userId="d0c14dd2-ce13-49c4-820b-c6a5e60d5a8d" providerId="ADAL" clId="{27FA5CA7-48CC-4A8E-BA6E-65C2C4B8D610}" dt="2025-09-02T10:36:24.258" v="4410" actId="1076"/>
          <ac:picMkLst>
            <pc:docMk/>
            <pc:sldMk cId="1718999044" sldId="270"/>
            <ac:picMk id="7" creationId="{39260C27-AAD3-2DBC-8583-75ACAFA31371}"/>
          </ac:picMkLst>
        </pc:picChg>
      </pc:sldChg>
      <pc:sldChg chg="modSp new del mod">
        <pc:chgData name="Fares Makki" userId="d0c14dd2-ce13-49c4-820b-c6a5e60d5a8d" providerId="ADAL" clId="{27FA5CA7-48CC-4A8E-BA6E-65C2C4B8D610}" dt="2025-09-02T10:41:17.457" v="4556" actId="2696"/>
        <pc:sldMkLst>
          <pc:docMk/>
          <pc:sldMk cId="3842274654" sldId="271"/>
        </pc:sldMkLst>
        <pc:spChg chg="mod">
          <ac:chgData name="Fares Makki" userId="d0c14dd2-ce13-49c4-820b-c6a5e60d5a8d" providerId="ADAL" clId="{27FA5CA7-48CC-4A8E-BA6E-65C2C4B8D610}" dt="2025-09-02T10:37:07.325" v="4419" actId="20577"/>
          <ac:spMkLst>
            <pc:docMk/>
            <pc:sldMk cId="3842274654" sldId="271"/>
            <ac:spMk id="2" creationId="{6DF15DB9-8713-2BD7-536C-F427572E1B09}"/>
          </ac:spMkLst>
        </pc:spChg>
        <pc:spChg chg="mod">
          <ac:chgData name="Fares Makki" userId="d0c14dd2-ce13-49c4-820b-c6a5e60d5a8d" providerId="ADAL" clId="{27FA5CA7-48CC-4A8E-BA6E-65C2C4B8D610}" dt="2025-09-02T10:41:14.863" v="4555" actId="20577"/>
          <ac:spMkLst>
            <pc:docMk/>
            <pc:sldMk cId="3842274654" sldId="271"/>
            <ac:spMk id="3" creationId="{71906357-9B46-5F5A-8629-D11F4ADD9E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A031-79D7-4A1F-A8C0-168799AA9E53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272B-2E23-4A39-89CA-A9C2979DAD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33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händer när man höjer temperaturen? Sänka den?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272B-2E23-4A39-89CA-A9C2979DADC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98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272B-2E23-4A39-89CA-A9C2979DADC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20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272B-2E23-4A39-89CA-A9C2979DADC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72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Maxwell – </a:t>
            </a:r>
            <a:r>
              <a:rPr lang="sv-SE" dirty="0" err="1"/>
              <a:t>Boltzmannfördelning</a:t>
            </a:r>
            <a:r>
              <a:rPr lang="sv-SE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272B-2E23-4A39-89CA-A9C2979DADC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53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Utan platina behövs tändning av gaserna. Med platina händer reaktion vid rumstemperatur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272B-2E23-4A39-89CA-A9C2979DADC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82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C9FBB-2673-6046-0759-D1009DEE5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2B4567-5139-8489-6907-0907FBED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D976FC-C636-BC5C-4AB9-D6D5915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B4E46-2FF7-B1D8-9B7B-18669CB0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9B9363-0460-78C8-C920-2C568D20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1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6F02A-EE12-F358-E776-1824D031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2425830-5DFE-2044-4D3E-FB837C027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99E49-F752-1F80-36D3-999221AB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FCD09D-0933-8089-2E08-5C77CE12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65BD3F-344D-812F-3385-3DE18900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1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B512128-FB72-238F-30AD-9F065F9CF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3245B6-75E8-80DA-1DE2-DA066F87B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8FD069-2ED7-8300-2C17-B63AD72D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8C8DBA-CD59-D9FE-6984-30E5E72D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EED06-6B9B-4415-F88F-C5982603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49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91A5B-16B7-8662-C55B-F18C3BFC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E7DE7C-DD09-B06B-E893-18D15104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CE0C44-5DA8-6300-077E-430E16F5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3A0958-9710-391B-1271-A63EBDE0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8DDA35-7AAE-B8ED-B682-F541EF8E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60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BE928F-1418-56CB-BF91-E9321109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A7A1D7-489D-47B5-A9D9-9B5C4FD1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AB18AF-6926-55AA-2506-88915238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7A5EA3-A806-8B0B-67F2-DFFAA352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118269-6807-D3DD-6A74-3FCC2A2E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03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308A8-0BB8-4182-2767-F2AC1B65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987D02-A0B8-39F9-44B1-BB4DAB4D0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5406C1-BB20-0151-8E34-774DD76F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56CC2A-5153-7B54-1B4A-F5E6ABEB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6C20B8-09D8-7199-19F6-059477DB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D13E6E-EE83-266E-0845-40BA02E4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37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27611-BFBB-126B-3C25-63CAC098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002B7F-A72C-3369-90E0-292EDC255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B0F6B1-F12A-1545-0667-A914068B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452E1B-B5BE-22AA-042E-3E99548C0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7F526FA-0BCD-0A36-8EE8-AE569A02C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A5243A5-C816-488C-8A13-F71C8F2A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59C86E4-9D87-1C0F-5410-80EAAE68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CAA9A64-F500-4643-ED26-49220BA4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52BD1-4591-014B-9909-D907D619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820526C-018C-F90B-C688-C73A5A9E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9E631F-56B5-58DD-AC9C-AAD01DEF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3AB839-4F9D-ACA3-3903-FCF500D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44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E5348E-D532-3769-8759-3AEF842C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7CC9AE7-F0AB-E743-2944-3E46E704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E65D47-4911-BA1E-B150-E60B3DA6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32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1A35B8-EFB4-75C5-FEBE-9B6F1396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7531BA-DFAF-175A-5C8D-6CEBDF62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633CBA-B488-906E-D10C-5230A9AFC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CB758F-9E5D-CE73-C2E8-02C049FA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5036C-A532-1E2F-4C6C-40D3E986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D1235F-224D-7C64-DB85-26F38C8F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4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2860E7-B238-02A9-9BEE-4CADFE5F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7ACF54E-DEC8-C9C4-DF7C-BC0883649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BD72D-97CB-FCDA-CC60-E17613C5F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D89077-1B96-909A-B7AB-492CFFFC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CBE77C-D1F2-F98C-5EE8-750ABCC1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03EC4FF-9C0D-1044-C6DD-1C14B0E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92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64FFC22-6272-2162-BC86-B8258FFC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78974B-66BF-EB4B-D4C9-CC92FC18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4D8A37-66A2-DB21-656A-74188A386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063B6-D13A-4284-9B3F-281C5A6545DE}" type="datetimeFigureOut">
              <a:rPr lang="sv-SE" smtClean="0"/>
              <a:t>2025-09-02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EAF795-F338-1959-AC94-AE3D00C80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BC5DB1-7D0F-890D-03D0-8F0A1F6EF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B49FB0-4B48-4236-8E7C-6A64FBFE72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543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6E405-4A6E-9C37-C074-3C38D2EC7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3E60C6-7362-9178-E9F2-540EFA387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Reaktionshastighet </a:t>
            </a:r>
          </a:p>
        </p:txBody>
      </p:sp>
    </p:spTree>
    <p:extLst>
      <p:ext uri="{BB962C8B-B14F-4D97-AF65-F5344CB8AC3E}">
        <p14:creationId xmlns:p14="http://schemas.microsoft.com/office/powerpoint/2010/main" val="37269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AF197-00F4-8C2F-05C1-E13BBD99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påverkar reaktionshastighet? </a:t>
            </a:r>
          </a:p>
        </p:txBody>
      </p:sp>
      <p:pic>
        <p:nvPicPr>
          <p:cNvPr id="3074" name="Picture 2" descr="Alka-Seltzer - Stock Image - C017/2306 - Science Photo Library">
            <a:extLst>
              <a:ext uri="{FF2B5EF4-FFF2-40B4-BE49-F238E27FC236}">
                <a16:creationId xmlns:a16="http://schemas.microsoft.com/office/drawing/2014/main" id="{41C2DDC2-9157-AC3A-B439-1D82B4277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15242"/>
          <a:stretch/>
        </p:blipFill>
        <p:spPr bwMode="auto">
          <a:xfrm>
            <a:off x="9034021" y="0"/>
            <a:ext cx="3157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2B2A7B-36CF-7B5F-2CD8-71C3487C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054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3. Partiklarnas rörlighet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Partiklarna i fasta ämnen har begränsad rörlighet</a:t>
            </a:r>
          </a:p>
          <a:p>
            <a:pPr lvl="1"/>
            <a:r>
              <a:rPr lang="sv-SE" dirty="0"/>
              <a:t>Leder till få kollisioner mellan partiklarna </a:t>
            </a:r>
          </a:p>
          <a:p>
            <a:pPr lvl="1"/>
            <a:endParaRPr lang="sv-SE" dirty="0"/>
          </a:p>
          <a:p>
            <a:r>
              <a:rPr lang="sv-SE" dirty="0"/>
              <a:t>När joner är lösta ökar deras rörlighet </a:t>
            </a:r>
          </a:p>
          <a:p>
            <a:endParaRPr lang="sv-SE" dirty="0"/>
          </a:p>
          <a:p>
            <a:r>
              <a:rPr lang="sv-SE" dirty="0"/>
              <a:t>Gasernas partiklar är fria och rörliga och sannolikhet att de kommer att kollidera är högst </a:t>
            </a:r>
          </a:p>
        </p:txBody>
      </p:sp>
    </p:spTree>
    <p:extLst>
      <p:ext uri="{BB962C8B-B14F-4D97-AF65-F5344CB8AC3E}">
        <p14:creationId xmlns:p14="http://schemas.microsoft.com/office/powerpoint/2010/main" val="155827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74F4C7-7D84-3C20-7DBE-BD7F62D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påverkar reaktionshastighet?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EEE59B-D531-774A-C304-53474585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65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4. Temperatur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Högre temperatur leder till fler effektiva kollisioner mellan partiklarna </a:t>
            </a:r>
          </a:p>
          <a:p>
            <a:endParaRPr lang="sv-SE" dirty="0"/>
          </a:p>
          <a:p>
            <a:r>
              <a:rPr lang="sv-SE" dirty="0"/>
              <a:t>Lägre temperatur minskar antal effektiva kollisioner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27EBC6-4FBA-5FB0-FF93-C42AF69A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1825625"/>
            <a:ext cx="4820323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C37D5C-C509-34C2-1F0B-9F897B3E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påverkar reaktionshastighet?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FD9A7A-54EE-7102-CF5F-86832FCA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5. Koncentration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Koncentration betyder antal partiklar per volymenhet </a:t>
            </a:r>
          </a:p>
          <a:p>
            <a:pPr lvl="1"/>
            <a:r>
              <a:rPr lang="sv-SE" dirty="0"/>
              <a:t>Ju högre koncentration, desto mer partiklar finns för att kunna reagera </a:t>
            </a:r>
          </a:p>
          <a:p>
            <a:pPr lvl="1"/>
            <a:r>
              <a:rPr lang="sv-SE" dirty="0"/>
              <a:t>Ju mer partiklar som finns, desto högre sannolikhet att reaktion ska ske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122" name="Picture 2" descr="Reaktionshastighet - Magnus Ehingers undervisning">
            <a:extLst>
              <a:ext uri="{FF2B5EF4-FFF2-40B4-BE49-F238E27FC236}">
                <a16:creationId xmlns:a16="http://schemas.microsoft.com/office/drawing/2014/main" id="{92C3F4E8-771C-5648-9BD5-EC4F1D91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4456154"/>
            <a:ext cx="5895975" cy="20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8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FF36F-47D5-70B8-5D32-072AD489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påverkar reaktionshastighet?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96437C-FE87-2DEB-B9DA-5538C579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67207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6. Katalysatorer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 katalysator är: </a:t>
            </a:r>
          </a:p>
          <a:p>
            <a:pPr lvl="1"/>
            <a:r>
              <a:rPr lang="sv-SE" dirty="0"/>
              <a:t>Ett ämne som påskyndar en kemisk reaktion mellan andra ämnen utan att själv förbrukas </a:t>
            </a:r>
          </a:p>
          <a:p>
            <a:r>
              <a:rPr lang="sv-SE" dirty="0"/>
              <a:t>Katalysator deltas i ett steg av reaktionen och sedan återanvänds </a:t>
            </a:r>
          </a:p>
          <a:p>
            <a:r>
              <a:rPr lang="sv-SE" dirty="0"/>
              <a:t>Katalysatorer i bilar förbränns kolmonoxid fullständigt till koldioxid och vatten samt kväveoxid sönderdelas till kväve och syre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7443E7-4465-BF8A-2F77-E7FF2E09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82" y="2048396"/>
            <a:ext cx="4372585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7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418C2-5B22-E489-8DE0-30D63DBF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2F783-81C8-7399-6D69-4D94A8941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38 – 39 #1 – 12, 15 – 18 </a:t>
            </a:r>
          </a:p>
        </p:txBody>
      </p:sp>
    </p:spTree>
    <p:extLst>
      <p:ext uri="{BB962C8B-B14F-4D97-AF65-F5344CB8AC3E}">
        <p14:creationId xmlns:p14="http://schemas.microsoft.com/office/powerpoint/2010/main" val="397794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29FE6-65F5-6EDB-BF7B-33B73425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bok, brev&#10;&#10;AI-genererat innehåll kan vara felaktigt.">
            <a:extLst>
              <a:ext uri="{FF2B5EF4-FFF2-40B4-BE49-F238E27FC236}">
                <a16:creationId xmlns:a16="http://schemas.microsoft.com/office/drawing/2014/main" id="{CAE5EBB7-F2C2-3BB6-0AA7-849375B4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" b="8968"/>
          <a:stretch>
            <a:fillRect/>
          </a:stretch>
        </p:blipFill>
        <p:spPr>
          <a:xfrm>
            <a:off x="838200" y="0"/>
            <a:ext cx="5143500" cy="6840542"/>
          </a:xfrm>
        </p:spPr>
      </p:pic>
      <p:pic>
        <p:nvPicPr>
          <p:cNvPr id="7" name="Bildobjekt 6" descr="En bild som visar text, papper, bok, handskrift&#10;&#10;AI-genererat innehåll kan vara felaktigt.">
            <a:extLst>
              <a:ext uri="{FF2B5EF4-FFF2-40B4-BE49-F238E27FC236}">
                <a16:creationId xmlns:a16="http://schemas.microsoft.com/office/drawing/2014/main" id="{39260C27-AAD3-2DBC-8583-75ACAFA31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3842" r="4259" b="10463"/>
          <a:stretch>
            <a:fillRect/>
          </a:stretch>
        </p:blipFill>
        <p:spPr>
          <a:xfrm>
            <a:off x="5981700" y="13985"/>
            <a:ext cx="5257800" cy="68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C25BB-8AD6-A157-4D02-956889C0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638606-E3A0-3934-5737-DF1866D7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sv-SE" dirty="0"/>
              <a:t>Salt lösas i vatten: kallt vs varmt </a:t>
            </a:r>
          </a:p>
          <a:p>
            <a:pPr marL="514350" indent="-514350">
              <a:buAutoNum type="arabicParenR"/>
            </a:pPr>
            <a:endParaRPr lang="sv-SE" dirty="0"/>
          </a:p>
          <a:p>
            <a:pPr marL="514350" indent="-514350">
              <a:buAutoNum type="arabicParenR"/>
            </a:pPr>
            <a:r>
              <a:rPr lang="sv-SE" dirty="0"/>
              <a:t>Salt lösas i vatten: låg koncentration vs hög koncentration </a:t>
            </a:r>
          </a:p>
          <a:p>
            <a:pPr marL="514350" indent="-514350">
              <a:buAutoNum type="arabicParenR"/>
            </a:pPr>
            <a:endParaRPr lang="sv-SE" dirty="0"/>
          </a:p>
          <a:p>
            <a:pPr marL="514350" indent="-514350">
              <a:buAutoNum type="arabicParenR"/>
            </a:pPr>
            <a:r>
              <a:rPr lang="sv-SE" dirty="0"/>
              <a:t>Magnesium i saltsyra: små bitar vs en stor bit </a:t>
            </a:r>
          </a:p>
        </p:txBody>
      </p:sp>
    </p:spTree>
    <p:extLst>
      <p:ext uri="{BB962C8B-B14F-4D97-AF65-F5344CB8AC3E}">
        <p14:creationId xmlns:p14="http://schemas.microsoft.com/office/powerpoint/2010/main" val="275733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28834C-BE2D-91F7-305B-631114A5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Reaktioners Hastighet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DCA45B-4EBA-295B-03EC-18754B1B4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v-SE" dirty="0"/>
                  <a:t>I en kemisk reaktion: </a:t>
                </a:r>
              </a:p>
              <a:p>
                <a:pPr lvl="1"/>
                <a:r>
                  <a:rPr lang="sv-SE" dirty="0"/>
                  <a:t>Reaktanter förbrukas samtidigt som produkter bildas </a:t>
                </a:r>
              </a:p>
              <a:p>
                <a:pPr lvl="1"/>
                <a:r>
                  <a:rPr lang="sv-SE" dirty="0"/>
                  <a:t>Substansmängden av den ena minskas medans den andras ökas </a:t>
                </a:r>
              </a:p>
              <a:p>
                <a:pPr marL="0" indent="0">
                  <a:buNone/>
                </a:pPr>
                <a:r>
                  <a:rPr lang="sv-SE" dirty="0"/>
                  <a:t>Några reaktioner sker på bråkdels sekund (explosion), medans andra tar längre tid (rostning)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Reaktionshastighet, </a:t>
                </a:r>
                <a:r>
                  <a:rPr lang="sv-SE" i="1" dirty="0"/>
                  <a:t>v, </a:t>
                </a:r>
                <a:r>
                  <a:rPr lang="sv-SE" dirty="0"/>
                  <a:t>definieras som: </a:t>
                </a:r>
              </a:p>
              <a:p>
                <a:pPr marL="0" indent="0">
                  <a:buNone/>
                </a:pPr>
                <a:r>
                  <a:rPr lang="sv-SE" b="0" dirty="0"/>
                  <a:t>		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sv-SE" dirty="0"/>
                  <a:t> ,	 eller		 </a:t>
                </a:r>
                <a14:m>
                  <m:oMath xmlns:m="http://schemas.openxmlformats.org/officeDocument/2006/math">
                    <m:r>
                      <a:rPr lang="sv-S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DFDCA45B-4EBA-295B-03EC-18754B1B4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7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52999-1642-810A-66A9-AC6DCF1C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1446D5-54CD-1A72-5E8E-A81B39D1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BD8C23-CB97-EBC4-DE78-B296C148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82"/>
            <a:ext cx="10538826" cy="68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5EEADB-70B7-4359-E049-118F7E71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Reaktioner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788CEA-462E-43F6-38DF-3B4BED6E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 en reaktion att ske måste följande kriterier uppfyllas: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Partiklarna måste kollidera med varandra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Kollisionerna måste ha tillräckligt energi (aktiveringsenergi)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Kollisionerna måste ske på rätt vinkel </a:t>
            </a:r>
          </a:p>
        </p:txBody>
      </p:sp>
      <p:pic>
        <p:nvPicPr>
          <p:cNvPr id="1026" name="Picture 2" descr="The Collision Theory | Teaching Resources">
            <a:extLst>
              <a:ext uri="{FF2B5EF4-FFF2-40B4-BE49-F238E27FC236}">
                <a16:creationId xmlns:a16="http://schemas.microsoft.com/office/drawing/2014/main" id="{0C735A30-59C4-7238-9F75-6F34C9B7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94" y="3429000"/>
            <a:ext cx="4364611" cy="32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F5A47D-22D9-80DD-574F-C553F30C9EDB}"/>
              </a:ext>
            </a:extLst>
          </p:cNvPr>
          <p:cNvSpPr/>
          <p:nvPr/>
        </p:nvSpPr>
        <p:spPr>
          <a:xfrm>
            <a:off x="10162095" y="5910606"/>
            <a:ext cx="1451728" cy="6881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3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5DEEF-ECE5-F8A7-8D13-3E772CAD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3165AF-1807-966C-1405-8A5DE3C8A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C4D024-0C3A-576E-4D48-DAB9F660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6" y="909946"/>
            <a:ext cx="12243552" cy="5038107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B75CBD9-F195-3050-B1EB-16C49D2A9D93}"/>
              </a:ext>
            </a:extLst>
          </p:cNvPr>
          <p:cNvSpPr/>
          <p:nvPr/>
        </p:nvSpPr>
        <p:spPr>
          <a:xfrm>
            <a:off x="1470581" y="1690688"/>
            <a:ext cx="914400" cy="80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80194EF-C82A-B175-F8A3-9BB1D146A57F}"/>
              </a:ext>
            </a:extLst>
          </p:cNvPr>
          <p:cNvSpPr/>
          <p:nvPr/>
        </p:nvSpPr>
        <p:spPr>
          <a:xfrm>
            <a:off x="9616911" y="1607418"/>
            <a:ext cx="914400" cy="80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B025FD20-66D3-D217-D484-9B459152D08C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2251070" y="1374154"/>
            <a:ext cx="2424625" cy="434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8A40BCF9-A8F8-7A09-F8C0-BCCB6B07EAB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759019" y="1357460"/>
            <a:ext cx="2991803" cy="368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457C2CD7-4466-93F7-78CF-800E5C0E751F}"/>
              </a:ext>
            </a:extLst>
          </p:cNvPr>
          <p:cNvSpPr/>
          <p:nvPr/>
        </p:nvSpPr>
        <p:spPr>
          <a:xfrm>
            <a:off x="4675695" y="939479"/>
            <a:ext cx="2083324" cy="992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CE8878C-6427-EE26-DA81-C24F986AA769}"/>
              </a:ext>
            </a:extLst>
          </p:cNvPr>
          <p:cNvSpPr txBox="1"/>
          <p:nvPr/>
        </p:nvSpPr>
        <p:spPr>
          <a:xfrm>
            <a:off x="4677631" y="1027906"/>
            <a:ext cx="186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FF0000"/>
                </a:solidFill>
              </a:rPr>
              <a:t>Intermediär steg</a:t>
            </a:r>
            <a:endParaRPr lang="sv-S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C7CE68-40D5-6BB6-F483-D2587E82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Reaktioner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859968D8-2F67-BE36-6ADF-8A0C6CC0A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62812"/>
                <a:ext cx="10515600" cy="44141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∆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=+53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Vilket värde entalpi kommer den till vänster riktnings reaktionen får?</a:t>
                </a:r>
              </a:p>
              <a:p>
                <a:pPr marL="0" indent="0">
                  <a:buNone/>
                </a:pPr>
                <a:r>
                  <a:rPr lang="sv-SE" dirty="0"/>
                  <a:t> </a:t>
                </a:r>
              </a:p>
              <a:p>
                <a:r>
                  <a:rPr lang="sv-SE" dirty="0"/>
                  <a:t>Kemiska reaktioner är </a:t>
                </a:r>
                <a:r>
                  <a:rPr lang="sv-SE" i="1" dirty="0"/>
                  <a:t>reversibla </a:t>
                </a:r>
                <a:r>
                  <a:rPr lang="sv-SE" dirty="0"/>
                  <a:t>(teoretiskt, inte alltid praktiskt)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859968D8-2F67-BE36-6ADF-8A0C6CC0A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62812"/>
                <a:ext cx="10515600" cy="4414151"/>
              </a:xfrm>
              <a:blipFill>
                <a:blip r:embed="rId3"/>
                <a:stretch>
                  <a:fillRect l="-1217" r="-10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31846E5-5FD4-3E6F-8B94-572D3890B17D}"/>
              </a:ext>
            </a:extLst>
          </p:cNvPr>
          <p:cNvCxnSpPr/>
          <p:nvPr/>
        </p:nvCxnSpPr>
        <p:spPr>
          <a:xfrm flipV="1">
            <a:off x="4392891" y="2253006"/>
            <a:ext cx="0" cy="7258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9F0824D2-2686-E86B-925E-5F77A9139484}"/>
              </a:ext>
            </a:extLst>
          </p:cNvPr>
          <p:cNvSpPr txBox="1"/>
          <p:nvPr/>
        </p:nvSpPr>
        <p:spPr>
          <a:xfrm>
            <a:off x="3007151" y="3054285"/>
            <a:ext cx="2912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FFFF00"/>
                </a:solidFill>
              </a:rPr>
              <a:t>Reaktionen kan gå i både riktningar!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03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3241D-C9B2-1055-F878-418E352A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påverkar reaktionshastighet?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6058E0-9129-2E41-8826-11823EB7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v-SE" dirty="0"/>
              <a:t>Bindningstyp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Joner reagerar oftast omedelbart med varandra </a:t>
            </a:r>
          </a:p>
          <a:p>
            <a:pPr lvl="1"/>
            <a:r>
              <a:rPr lang="sv-SE" dirty="0"/>
              <a:t>Så kallade </a:t>
            </a:r>
            <a:r>
              <a:rPr lang="sv-SE" i="1" dirty="0"/>
              <a:t>momentana reaktioner</a:t>
            </a:r>
            <a:r>
              <a:rPr lang="sv-SE" dirty="0"/>
              <a:t> </a:t>
            </a:r>
          </a:p>
          <a:p>
            <a:pPr lvl="1"/>
            <a:endParaRPr lang="sv-SE" dirty="0"/>
          </a:p>
          <a:p>
            <a:r>
              <a:rPr lang="sv-SE" dirty="0"/>
              <a:t>När kovalenta bindningar behöver brytas eller bildas händer det oftast i flera steg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8A8349-3255-77CA-7D8C-C74D170E2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96" y="4854346"/>
            <a:ext cx="6296904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3241D-C9B2-1055-F878-418E352A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påverkar reaktionshastighet?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6058E0-9129-2E41-8826-11823EB7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2. Kontaktytan (gäller fasta ämnen)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En reaktion sker snabbare när alla partiklarna har kolliderad med varandra </a:t>
            </a:r>
          </a:p>
          <a:p>
            <a:endParaRPr lang="sv-SE" dirty="0"/>
          </a:p>
          <a:p>
            <a:r>
              <a:rPr lang="sv-SE" dirty="0"/>
              <a:t>Öka kontaktytan via: 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Finfördela ämnet 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Platta ner ämnet </a:t>
            </a:r>
          </a:p>
        </p:txBody>
      </p:sp>
      <p:sp>
        <p:nvSpPr>
          <p:cNvPr id="5" name="AutoShape 4" descr="Lesson Explainer: Factors Affecting Rate | Nagwa">
            <a:extLst>
              <a:ext uri="{FF2B5EF4-FFF2-40B4-BE49-F238E27FC236}">
                <a16:creationId xmlns:a16="http://schemas.microsoft.com/office/drawing/2014/main" id="{15942117-4E24-6393-4DA5-FD2FEC09D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4" name="Picture 6" descr="Reaction rates - Biology">
            <a:extLst>
              <a:ext uri="{FF2B5EF4-FFF2-40B4-BE49-F238E27FC236}">
                <a16:creationId xmlns:a16="http://schemas.microsoft.com/office/drawing/2014/main" id="{0F33E11A-5C90-A75A-E369-CF1839C9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28" y="3777239"/>
            <a:ext cx="6577749" cy="22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8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427</Words>
  <Application>Microsoft Office PowerPoint</Application>
  <PresentationFormat>Bredbild</PresentationFormat>
  <Paragraphs>85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Office-tema</vt:lpstr>
      <vt:lpstr>Kemi 2</vt:lpstr>
      <vt:lpstr>Demo</vt:lpstr>
      <vt:lpstr>Reaktioners Hastighet</vt:lpstr>
      <vt:lpstr>PowerPoint-presentation</vt:lpstr>
      <vt:lpstr>Reaktioner </vt:lpstr>
      <vt:lpstr>PowerPoint-presentation</vt:lpstr>
      <vt:lpstr>Reaktioner</vt:lpstr>
      <vt:lpstr>Vad påverkar reaktionshastighet? </vt:lpstr>
      <vt:lpstr>Vad påverkar reaktionshastighet? </vt:lpstr>
      <vt:lpstr>Vad påverkar reaktionshastighet? </vt:lpstr>
      <vt:lpstr>Vad påverkar reaktionshastighet? </vt:lpstr>
      <vt:lpstr>Vad påverkar reaktionshastighet? </vt:lpstr>
      <vt:lpstr>Vad påverkar reaktionshastighet? </vt:lpstr>
      <vt:lpstr>Uppgifter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2024-08-26T09:24:38Z</dcterms:created>
  <dcterms:modified xsi:type="dcterms:W3CDTF">2025-09-02T10:41:23Z</dcterms:modified>
</cp:coreProperties>
</file>